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75" r:id="rId5"/>
    <p:sldId id="276" r:id="rId6"/>
    <p:sldId id="277" r:id="rId7"/>
    <p:sldId id="27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2" autoAdjust="0"/>
    <p:restoredTop sz="94660"/>
  </p:normalViewPr>
  <p:slideViewPr>
    <p:cSldViewPr snapToGrid="0">
      <p:cViewPr varScale="1">
        <p:scale>
          <a:sx n="70" d="100"/>
          <a:sy n="70" d="100"/>
        </p:scale>
        <p:origin x="84" y="4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edy555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NANO Vector Network Analyzer (VNA) Introduction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IEEE Meeting</a:t>
            </a:r>
          </a:p>
          <a:p>
            <a:r>
              <a:rPr lang="en-US" dirty="0"/>
              <a:t>October 15, 2020</a:t>
            </a:r>
          </a:p>
          <a:p>
            <a:r>
              <a:rPr lang="en-US" dirty="0"/>
              <a:t>David Treharne, N8HKU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this device?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A pocket-sized 2 port Vector Network Analyzer</a:t>
            </a:r>
          </a:p>
          <a:p>
            <a:r>
              <a:rPr lang="en-US" dirty="0"/>
              <a:t>Covers 50kHz- 900 MHz (or more, with recent software updates)</a:t>
            </a:r>
          </a:p>
          <a:p>
            <a:r>
              <a:rPr lang="en-US" dirty="0"/>
              <a:t>Battery operated, charge from a USB port</a:t>
            </a:r>
          </a:p>
          <a:p>
            <a:r>
              <a:rPr lang="en-US" dirty="0"/>
              <a:t>Can show data right on its screen, or connect to a PC</a:t>
            </a:r>
          </a:p>
          <a:p>
            <a:r>
              <a:rPr lang="en-US" dirty="0"/>
              <a:t>Touch screen, can program everything without a computer</a:t>
            </a:r>
          </a:p>
          <a:p>
            <a:r>
              <a:rPr lang="en-US" dirty="0"/>
              <a:t>$50-$75, including calibration equipment and analyzers</a:t>
            </a:r>
          </a:p>
          <a:p>
            <a:r>
              <a:rPr lang="en-US" dirty="0"/>
              <a:t>Created by a Japanese citizen Tomohiro Takahashi using the email and Twitter name of Edy555.  First prototypes created in 2017</a:t>
            </a:r>
          </a:p>
          <a:p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39750" y="523875"/>
            <a:ext cx="4981575" cy="2905125"/>
          </a:xfrm>
          <a:prstGeom prst="rect">
            <a:avLst/>
          </a:prstGeom>
        </p:spPr>
      </p:pic>
      <p:pic>
        <p:nvPicPr>
          <p:cNvPr id="3" name="Picture 2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9800" y="4053104"/>
            <a:ext cx="2561782" cy="251344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Can this Do?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838200" y="1691005"/>
            <a:ext cx="5257800" cy="480187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Replaces an antenna analyzer</a:t>
            </a:r>
          </a:p>
          <a:p>
            <a:pPr lvl="1"/>
            <a:r>
              <a:rPr lang="en-US" dirty="0"/>
              <a:t>More coverage than either of these.</a:t>
            </a:r>
          </a:p>
          <a:p>
            <a:pPr lvl="1"/>
            <a:r>
              <a:rPr lang="en-US" dirty="0"/>
              <a:t>Gives SWR graphs</a:t>
            </a:r>
          </a:p>
          <a:p>
            <a:pPr lvl="1"/>
            <a:r>
              <a:rPr lang="en-US" dirty="0"/>
              <a:t>Also gives complex impedance, including sign</a:t>
            </a:r>
          </a:p>
          <a:p>
            <a:pPr lvl="0"/>
            <a:r>
              <a:rPr lang="en-US" dirty="0"/>
              <a:t>Graphs Smith Charts:  How close to 50 ohms?  How much to add to get to a 50 ohm match?</a:t>
            </a:r>
          </a:p>
          <a:p>
            <a:pPr lvl="0"/>
            <a:r>
              <a:rPr lang="en-US" dirty="0"/>
              <a:t>Measures filters: What are the frequency characteristics?</a:t>
            </a:r>
          </a:p>
          <a:p>
            <a:pPr lvl="0"/>
            <a:r>
              <a:rPr lang="en-US" dirty="0"/>
              <a:t>Measures Coax length:  Is it broken?</a:t>
            </a:r>
          </a:p>
          <a:p>
            <a:pPr lvl="0"/>
            <a:r>
              <a:rPr lang="en-US" dirty="0"/>
              <a:t>Measures Coax loss:  How lossy?</a:t>
            </a:r>
          </a:p>
          <a:p>
            <a:pPr lvl="0"/>
            <a:r>
              <a:rPr lang="en-US" dirty="0"/>
              <a:t>Measures capacitors and inductors: How good, what are their frequency cutoffs?</a:t>
            </a:r>
          </a:p>
          <a:p>
            <a:pPr lvl="0"/>
            <a:r>
              <a:rPr lang="en-US" dirty="0"/>
              <a:t>Time Domain Reflectometer:  Coax length, characteristics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04721" y="1493833"/>
            <a:ext cx="3629981" cy="257397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0458" y="2272089"/>
            <a:ext cx="3312151" cy="231382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9578885-91BC-436C-9D01-F2D4ADBD8E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9324" y="4475004"/>
            <a:ext cx="4799757" cy="220512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Looking at the Device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57500" lnSpcReduction="20000"/>
          </a:bodyPr>
          <a:lstStyle/>
          <a:p>
            <a:r>
              <a:rPr lang="en-US"/>
              <a:t>2 SMA connectors for the ports</a:t>
            </a:r>
          </a:p>
          <a:p>
            <a:r>
              <a:rPr lang="en-US"/>
              <a:t>USB-C connection</a:t>
            </a:r>
          </a:p>
          <a:p>
            <a:r>
              <a:rPr lang="en-US"/>
              <a:t>Battery LED: flashes when charging, solid when charged.</a:t>
            </a:r>
          </a:p>
          <a:p>
            <a:r>
              <a:rPr lang="en-US"/>
              <a:t>Power switch: On/off.</a:t>
            </a:r>
          </a:p>
          <a:p>
            <a:r>
              <a:rPr lang="en-US"/>
              <a:t>Multifunction switch: Moves cursors, push to select</a:t>
            </a:r>
          </a:p>
          <a:p>
            <a:r>
              <a:rPr lang="en-US"/>
              <a:t>Screen: 4 traces, magnitude, phase, smith chart, loss.  Can also read SWR</a:t>
            </a:r>
          </a:p>
          <a:p>
            <a:pPr lvl="1"/>
            <a:r>
              <a:rPr lang="en-US"/>
              <a:t>Touch screen, resistive</a:t>
            </a:r>
          </a:p>
          <a:p>
            <a:pPr lvl="1"/>
            <a:r>
              <a:rPr lang="en-US"/>
              <a:t>Menu driven:</a:t>
            </a:r>
          </a:p>
          <a:p>
            <a:pPr lvl="1"/>
            <a:r>
              <a:rPr lang="en-US"/>
              <a:t>Left side:  Calibration status, which calibration file you are using (can calibrate specific frequency ranges.</a:t>
            </a:r>
          </a:p>
          <a:p>
            <a:pPr lvl="0"/>
            <a:r>
              <a:rPr lang="en-US"/>
              <a:t>Device takes 101 samples of data per sweep.  </a:t>
            </a:r>
          </a:p>
          <a:p>
            <a:pPr lvl="0"/>
            <a:r>
              <a:rPr lang="en-US"/>
              <a:t>Device comes complete with: 2 cables, Open circuit cap, short circuit cap, 50 ohm cap, female to female adapter. 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605905" y="1356995"/>
            <a:ext cx="4406900" cy="277939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0400" y="4022090"/>
            <a:ext cx="3439160" cy="264604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does it consist of?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Programmable Clock Generator: Si5351.  Up to 200MHz</a:t>
            </a:r>
          </a:p>
          <a:p>
            <a:r>
              <a:rPr lang="en-US" dirty="0"/>
              <a:t>SA612A Double Balanced Mixer and Oscillator</a:t>
            </a:r>
          </a:p>
          <a:p>
            <a:r>
              <a:rPr lang="en-US" dirty="0"/>
              <a:t>Audio Codec TLV320AIC3204</a:t>
            </a:r>
          </a:p>
          <a:p>
            <a:r>
              <a:rPr lang="en-US" dirty="0"/>
              <a:t>STM32F072CBT6 ST Micro ARM Processor</a:t>
            </a:r>
          </a:p>
          <a:p>
            <a:r>
              <a:rPr lang="en-US" dirty="0"/>
              <a:t>Touch Screen LCD</a:t>
            </a:r>
          </a:p>
          <a:p>
            <a:r>
              <a:rPr lang="en-US" dirty="0"/>
              <a:t>Power supply, 5V battery, DCDC converter.</a:t>
            </a:r>
          </a:p>
          <a:p>
            <a:endParaRPr lang="en-US" dirty="0"/>
          </a:p>
          <a:p>
            <a:r>
              <a:rPr lang="en-US" dirty="0"/>
              <a:t>VNA Uses harmonics of the clock generator to reach to 900MHz and beyond.  Dynamic range with the harmonics is reduced to 40dB.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VNA Measurement Section Block Diagram</a:t>
            </a:r>
          </a:p>
        </p:txBody>
      </p:sp>
      <p:sp>
        <p:nvSpPr>
          <p:cNvPr id="4" name="Rectangle 3"/>
          <p:cNvSpPr/>
          <p:nvPr/>
        </p:nvSpPr>
        <p:spPr>
          <a:xfrm>
            <a:off x="3980872" y="1542799"/>
            <a:ext cx="1810327" cy="82203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Programmable Oscillator </a:t>
            </a:r>
          </a:p>
        </p:txBody>
      </p:sp>
      <p:sp>
        <p:nvSpPr>
          <p:cNvPr id="6" name="Rectangle 5"/>
          <p:cNvSpPr/>
          <p:nvPr/>
        </p:nvSpPr>
        <p:spPr>
          <a:xfrm>
            <a:off x="6539348" y="3076863"/>
            <a:ext cx="858979" cy="29591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Audio Codec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Input 1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Input 2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Input 3</a:t>
            </a:r>
          </a:p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260436" y="2999509"/>
            <a:ext cx="1810327" cy="82203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Reference Mixer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32727" y="4241366"/>
            <a:ext cx="1810327" cy="82203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Reflected Signal Mixer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232727" y="5624945"/>
            <a:ext cx="1810327" cy="82203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Transmission Signal Mixer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668385" y="3076575"/>
            <a:ext cx="1513205" cy="29591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ym typeface="+mn-ea"/>
              </a:rPr>
              <a:t>STM32F072CBT6 ST Micro ARM Processor</a:t>
            </a:r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838200" y="3224645"/>
            <a:ext cx="371764" cy="352137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804718" y="5887023"/>
            <a:ext cx="371764" cy="352137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618836" y="2955637"/>
            <a:ext cx="942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Port 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18835" y="5517691"/>
            <a:ext cx="942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Port 2</a:t>
            </a:r>
          </a:p>
        </p:txBody>
      </p:sp>
      <p:cxnSp>
        <p:nvCxnSpPr>
          <p:cNvPr id="22" name="Straight Connector 21"/>
          <p:cNvCxnSpPr>
            <a:stCxn id="15" idx="6"/>
            <a:endCxn id="8" idx="1"/>
          </p:cNvCxnSpPr>
          <p:nvPr/>
        </p:nvCxnSpPr>
        <p:spPr>
          <a:xfrm>
            <a:off x="1209964" y="3400714"/>
            <a:ext cx="2050472" cy="98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1153388" y="6078967"/>
            <a:ext cx="2050472" cy="98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or: Elbow 24"/>
          <p:cNvCxnSpPr>
            <a:stCxn id="8" idx="3"/>
          </p:cNvCxnSpPr>
          <p:nvPr/>
        </p:nvCxnSpPr>
        <p:spPr>
          <a:xfrm>
            <a:off x="5070763" y="3410527"/>
            <a:ext cx="1468582" cy="830839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or: Elbow 26"/>
          <p:cNvCxnSpPr>
            <a:stCxn id="10" idx="3"/>
          </p:cNvCxnSpPr>
          <p:nvPr/>
        </p:nvCxnSpPr>
        <p:spPr>
          <a:xfrm>
            <a:off x="5043054" y="4652384"/>
            <a:ext cx="1496294" cy="196707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or: Elbow 28"/>
          <p:cNvCxnSpPr>
            <a:stCxn id="12" idx="3"/>
          </p:cNvCxnSpPr>
          <p:nvPr/>
        </p:nvCxnSpPr>
        <p:spPr>
          <a:xfrm flipV="1">
            <a:off x="5043054" y="5412509"/>
            <a:ext cx="1496291" cy="623454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or: Elbow 30"/>
          <p:cNvCxnSpPr>
            <a:endCxn id="6" idx="0"/>
          </p:cNvCxnSpPr>
          <p:nvPr/>
        </p:nvCxnSpPr>
        <p:spPr>
          <a:xfrm>
            <a:off x="5819140" y="2293620"/>
            <a:ext cx="1149985" cy="782955"/>
          </a:xfrm>
          <a:prstGeom prst="bentConnector2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4" name="Connector: Elbow 33"/>
          <p:cNvCxnSpPr>
            <a:stCxn id="4" idx="1"/>
          </p:cNvCxnSpPr>
          <p:nvPr/>
        </p:nvCxnSpPr>
        <p:spPr>
          <a:xfrm rot="10800000" flipV="1">
            <a:off x="1995062" y="1953817"/>
            <a:ext cx="1985811" cy="1475180"/>
          </a:xfrm>
          <a:prstGeom prst="bentConnector3">
            <a:avLst>
              <a:gd name="adj1" fmla="val 103023"/>
            </a:avLst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0" name="Connector: Elbow 39"/>
          <p:cNvCxnSpPr/>
          <p:nvPr/>
        </p:nvCxnSpPr>
        <p:spPr>
          <a:xfrm rot="5400000">
            <a:off x="4925323" y="2447664"/>
            <a:ext cx="567979" cy="535712"/>
          </a:xfrm>
          <a:prstGeom prst="bentConnector3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2" name="Connector: Elbow 41"/>
          <p:cNvCxnSpPr/>
          <p:nvPr/>
        </p:nvCxnSpPr>
        <p:spPr>
          <a:xfrm rot="5400000">
            <a:off x="4246260" y="3222895"/>
            <a:ext cx="2041557" cy="420258"/>
          </a:xfrm>
          <a:prstGeom prst="bentConnector3">
            <a:avLst>
              <a:gd name="adj1" fmla="val 98409"/>
            </a:avLst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9" name="Connector: Elbow 48"/>
          <p:cNvCxnSpPr/>
          <p:nvPr/>
        </p:nvCxnSpPr>
        <p:spPr>
          <a:xfrm rot="5400000">
            <a:off x="2651125" y="4779010"/>
            <a:ext cx="5314950" cy="475615"/>
          </a:xfrm>
          <a:prstGeom prst="bentConnector3">
            <a:avLst>
              <a:gd name="adj1" fmla="val 50006"/>
            </a:avLst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7" name="Elbow Connector 6"/>
          <p:cNvCxnSpPr>
            <a:endCxn id="14" idx="0"/>
          </p:cNvCxnSpPr>
          <p:nvPr/>
        </p:nvCxnSpPr>
        <p:spPr>
          <a:xfrm>
            <a:off x="5778500" y="1717675"/>
            <a:ext cx="3646805" cy="1358900"/>
          </a:xfrm>
          <a:prstGeom prst="bentConnector2">
            <a:avLst/>
          </a:prstGeom>
          <a:ln>
            <a:headEnd type="arrow" w="med" len="med"/>
            <a:tailEnd type="arrow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9" name="Elbow Connector 8"/>
          <p:cNvCxnSpPr/>
          <p:nvPr/>
        </p:nvCxnSpPr>
        <p:spPr>
          <a:xfrm flipV="1">
            <a:off x="7408545" y="3394710"/>
            <a:ext cx="1236345" cy="115570"/>
          </a:xfrm>
          <a:prstGeom prst="bentConnector3">
            <a:avLst>
              <a:gd name="adj1" fmla="val 50026"/>
            </a:avLst>
          </a:prstGeom>
          <a:ln>
            <a:headEnd type="arrow" w="med" len="med"/>
            <a:tailEnd type="arrow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1" name="Rectangle 13"/>
          <p:cNvSpPr/>
          <p:nvPr/>
        </p:nvSpPr>
        <p:spPr>
          <a:xfrm>
            <a:off x="10549890" y="3076575"/>
            <a:ext cx="1283970" cy="29591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ym typeface="+mn-ea"/>
              </a:rPr>
              <a:t>Display</a:t>
            </a:r>
            <a:endParaRPr lang="en-US"/>
          </a:p>
        </p:txBody>
      </p:sp>
      <p:cxnSp>
        <p:nvCxnSpPr>
          <p:cNvPr id="13" name="Elbow Connector 12"/>
          <p:cNvCxnSpPr>
            <a:stCxn id="14" idx="3"/>
          </p:cNvCxnSpPr>
          <p:nvPr/>
        </p:nvCxnSpPr>
        <p:spPr>
          <a:xfrm flipV="1">
            <a:off x="10181590" y="4295775"/>
            <a:ext cx="370205" cy="260350"/>
          </a:xfrm>
          <a:prstGeom prst="bentConnector3">
            <a:avLst>
              <a:gd name="adj1" fmla="val 50086"/>
            </a:avLst>
          </a:prstGeom>
          <a:ln>
            <a:headEnd type="arrow" w="med" len="med"/>
            <a:tailEnd type="arrow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6" name="Text Box 15"/>
          <p:cNvSpPr txBox="1"/>
          <p:nvPr/>
        </p:nvSpPr>
        <p:spPr>
          <a:xfrm>
            <a:off x="8415020" y="1349375"/>
            <a:ext cx="53657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/>
              <a:t>SPI</a:t>
            </a:r>
          </a:p>
        </p:txBody>
      </p:sp>
      <p:sp>
        <p:nvSpPr>
          <p:cNvPr id="19" name="Text Box 18"/>
          <p:cNvSpPr txBox="1"/>
          <p:nvPr/>
        </p:nvSpPr>
        <p:spPr>
          <a:xfrm>
            <a:off x="7758430" y="2999740"/>
            <a:ext cx="53657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/>
              <a:t>SPI</a:t>
            </a:r>
          </a:p>
        </p:txBody>
      </p:sp>
      <p:sp>
        <p:nvSpPr>
          <p:cNvPr id="21" name="Text Box 20"/>
          <p:cNvSpPr txBox="1"/>
          <p:nvPr/>
        </p:nvSpPr>
        <p:spPr>
          <a:xfrm>
            <a:off x="5536565" y="2546985"/>
            <a:ext cx="77216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/>
              <a:t>Clocks</a:t>
            </a:r>
          </a:p>
        </p:txBody>
      </p:sp>
      <p:cxnSp>
        <p:nvCxnSpPr>
          <p:cNvPr id="24" name="Elbow Connector 23"/>
          <p:cNvCxnSpPr>
            <a:endCxn id="10" idx="1"/>
          </p:cNvCxnSpPr>
          <p:nvPr/>
        </p:nvCxnSpPr>
        <p:spPr>
          <a:xfrm>
            <a:off x="1643380" y="3416300"/>
            <a:ext cx="1589405" cy="1236345"/>
          </a:xfrm>
          <a:prstGeom prst="bentConnector3">
            <a:avLst>
              <a:gd name="adj1" fmla="val 5002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BA424-ADA4-423F-8FC8-65A28B5C4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make the device accurate?- Calibrate!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6734E12-9B29-4930-9E5B-4B225F007E0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23" r="36276"/>
          <a:stretch/>
        </p:blipFill>
        <p:spPr>
          <a:xfrm rot="5400000">
            <a:off x="7064265" y="1517876"/>
            <a:ext cx="4299874" cy="5097995"/>
          </a:xfr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868E1A-A270-463C-B369-2A692F275A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4400" y="1690688"/>
            <a:ext cx="5181600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The kit comes with:</a:t>
            </a:r>
          </a:p>
          <a:p>
            <a:pPr lvl="1"/>
            <a:r>
              <a:rPr lang="en-US" dirty="0"/>
              <a:t>2 cables</a:t>
            </a:r>
          </a:p>
          <a:p>
            <a:pPr lvl="1"/>
            <a:r>
              <a:rPr lang="en-US" dirty="0"/>
              <a:t>50 ohm resistor built into an SMA connector</a:t>
            </a:r>
          </a:p>
          <a:p>
            <a:pPr lvl="1"/>
            <a:r>
              <a:rPr lang="en-US" dirty="0"/>
              <a:t>Short circuit SMA connector</a:t>
            </a:r>
          </a:p>
          <a:p>
            <a:pPr lvl="1"/>
            <a:r>
              <a:rPr lang="en-US" dirty="0"/>
              <a:t>Open circuit SMA connector</a:t>
            </a:r>
          </a:p>
          <a:p>
            <a:pPr lvl="1"/>
            <a:r>
              <a:rPr lang="en-US" dirty="0"/>
              <a:t>Barrel connector to connect the 2 SMA cables</a:t>
            </a:r>
          </a:p>
          <a:p>
            <a:r>
              <a:rPr lang="en-US" dirty="0"/>
              <a:t>You can choose the frequency spread to calibrate</a:t>
            </a:r>
          </a:p>
          <a:p>
            <a:r>
              <a:rPr lang="en-US" dirty="0"/>
              <a:t>Device stores 6 calibrations</a:t>
            </a:r>
          </a:p>
          <a:p>
            <a:r>
              <a:rPr lang="en-US" dirty="0"/>
              <a:t>PC software often also has a calibration function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091AF1-983C-4C9D-8058-CB28715FFB8B}"/>
              </a:ext>
            </a:extLst>
          </p:cNvPr>
          <p:cNvSpPr txBox="1"/>
          <p:nvPr/>
        </p:nvSpPr>
        <p:spPr>
          <a:xfrm>
            <a:off x="914400" y="6308209"/>
            <a:ext cx="9331287" cy="400110"/>
          </a:xfrm>
          <a:prstGeom prst="rect">
            <a:avLst/>
          </a:prstGeom>
          <a:solidFill>
            <a:schemeClr val="accent1"/>
          </a:solidFill>
          <a:effectLst>
            <a:softEdge rad="0"/>
          </a:effectLst>
        </p:spPr>
        <p:txBody>
          <a:bodyPr wrap="square" rtlCol="0">
            <a:spAutoFit/>
          </a:bodyPr>
          <a:lstStyle/>
          <a:p>
            <a:r>
              <a:rPr lang="en-US" sz="2000" dirty="0"/>
              <a:t>When calibrated, everything is referenced to the end of the 2 cables.  </a:t>
            </a:r>
          </a:p>
        </p:txBody>
      </p:sp>
    </p:spTree>
    <p:extLst>
      <p:ext uri="{BB962C8B-B14F-4D97-AF65-F5344CB8AC3E}">
        <p14:creationId xmlns:p14="http://schemas.microsoft.com/office/powerpoint/2010/main" val="3104812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What are People Saying on Blogs and You Tube?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40581" y="1862570"/>
            <a:ext cx="7465291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Amateur Radio Operators seem to have picked up on this.</a:t>
            </a:r>
          </a:p>
          <a:p>
            <a:r>
              <a:rPr lang="en-US" dirty="0"/>
              <a:t>Been compared to bench, commercial VNAs</a:t>
            </a:r>
          </a:p>
          <a:p>
            <a:pPr lvl="1"/>
            <a:r>
              <a:rPr lang="en-US" dirty="0"/>
              <a:t>Does a decent job!  Fantastic, given its small size.  Give it 10 minutes to warm up for best measurements above 300 </a:t>
            </a:r>
            <a:r>
              <a:rPr lang="en-US" dirty="0" err="1"/>
              <a:t>MHz.</a:t>
            </a:r>
            <a:r>
              <a:rPr lang="en-US" dirty="0"/>
              <a:t>  </a:t>
            </a:r>
          </a:p>
          <a:p>
            <a:pPr lvl="0"/>
            <a:r>
              <a:rPr lang="en-US" dirty="0"/>
              <a:t>Has very wide dynamic range of 70dB up to 300 MHz, then range drops to 30-40dB by 900 </a:t>
            </a:r>
            <a:r>
              <a:rPr lang="en-US" dirty="0" err="1"/>
              <a:t>MHz.</a:t>
            </a:r>
            <a:r>
              <a:rPr lang="en-US" dirty="0"/>
              <a:t>  </a:t>
            </a:r>
          </a:p>
          <a:p>
            <a:pPr lvl="0"/>
            <a:endParaRPr lang="en-US" dirty="0"/>
          </a:p>
          <a:p>
            <a:pPr lvl="1"/>
            <a:r>
              <a:rPr lang="en-US" dirty="0"/>
              <a:t>I believe the response capability is now up to 1.5 GHz with a firmware update.  Something to try.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4723" y="1551709"/>
            <a:ext cx="3636696" cy="263449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998691" y="4341091"/>
            <a:ext cx="35282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https://nanovna.com/?page_id=21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Do the Port Numbers Mean?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8615" y="1691005"/>
            <a:ext cx="8112125" cy="4351655"/>
          </a:xfrm>
        </p:spPr>
        <p:txBody>
          <a:bodyPr>
            <a:normAutofit fontScale="90000"/>
          </a:bodyPr>
          <a:lstStyle/>
          <a:p>
            <a:r>
              <a:rPr lang="en-US"/>
              <a:t>This is a 2 port VNA with Ports S11 and S21 </a:t>
            </a:r>
          </a:p>
          <a:p>
            <a:r>
              <a:rPr lang="en-US"/>
              <a:t>The ports refer to scattering, originally from optics.</a:t>
            </a:r>
          </a:p>
          <a:p>
            <a:pPr lvl="1"/>
            <a:r>
              <a:rPr lang="en-US"/>
              <a:t>An optical lens can pass some light, absorb some, reflect some.</a:t>
            </a:r>
          </a:p>
          <a:p>
            <a:pPr lvl="0"/>
            <a:r>
              <a:rPr lang="en-US" sz="2800"/>
              <a:t>Port S11:  Power exiting port 1, then some reflected back.  </a:t>
            </a:r>
          </a:p>
          <a:p>
            <a:pPr lvl="1"/>
            <a:r>
              <a:rPr lang="en-US" sz="2400"/>
              <a:t>This ratio of power exiting to power reflected back is SWR</a:t>
            </a:r>
          </a:p>
          <a:p>
            <a:pPr lvl="2"/>
            <a:r>
              <a:rPr lang="en-US" sz="2000"/>
              <a:t>Port 2 is not used for this measurement</a:t>
            </a:r>
          </a:p>
          <a:p>
            <a:pPr lvl="0"/>
            <a:r>
              <a:rPr lang="en-US" sz="2715"/>
              <a:t>Port S21:  Power exiting Port 1, and making it to port 2.  </a:t>
            </a:r>
          </a:p>
          <a:p>
            <a:pPr lvl="1"/>
            <a:r>
              <a:rPr lang="en-US" sz="2400"/>
              <a:t>The power exiting, minus the power reflected back, minus the power absorbed..</a:t>
            </a:r>
          </a:p>
          <a:p>
            <a:pPr lvl="2"/>
            <a:r>
              <a:rPr lang="en-US" sz="2000"/>
              <a:t>This can tell you the characteristics of a filter, like a bandpass filter</a:t>
            </a:r>
          </a:p>
          <a:p>
            <a:pPr lvl="2"/>
            <a:r>
              <a:rPr lang="en-US" sz="2000"/>
              <a:t>This can tell you the loss in coax.  </a:t>
            </a:r>
            <a:endParaRPr lang="en-US"/>
          </a:p>
          <a:p>
            <a:pPr lvl="1"/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9509125" y="3220720"/>
            <a:ext cx="1617980" cy="7124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Device Under Test (DUT)</a:t>
            </a:r>
          </a:p>
        </p:txBody>
      </p:sp>
      <p:cxnSp>
        <p:nvCxnSpPr>
          <p:cNvPr id="5" name="Straight Arrow Connector 4"/>
          <p:cNvCxnSpPr>
            <a:endCxn id="4" idx="1"/>
          </p:cNvCxnSpPr>
          <p:nvPr/>
        </p:nvCxnSpPr>
        <p:spPr>
          <a:xfrm>
            <a:off x="8737600" y="3561715"/>
            <a:ext cx="771525" cy="15240"/>
          </a:xfrm>
          <a:prstGeom prst="straightConnector1">
            <a:avLst/>
          </a:prstGeom>
          <a:ln w="444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11127105" y="3576955"/>
            <a:ext cx="771525" cy="15240"/>
          </a:xfrm>
          <a:prstGeom prst="straightConnector1">
            <a:avLst/>
          </a:prstGeom>
          <a:ln w="444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6"/>
          <p:cNvSpPr txBox="1"/>
          <p:nvPr/>
        </p:nvSpPr>
        <p:spPr>
          <a:xfrm>
            <a:off x="8543925" y="2852420"/>
            <a:ext cx="9652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Port 1</a:t>
            </a:r>
          </a:p>
        </p:txBody>
      </p:sp>
      <p:sp>
        <p:nvSpPr>
          <p:cNvPr id="8" name="Text Box 7"/>
          <p:cNvSpPr txBox="1"/>
          <p:nvPr/>
        </p:nvSpPr>
        <p:spPr>
          <a:xfrm>
            <a:off x="11127105" y="2852420"/>
            <a:ext cx="9652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Port 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Carolina Windom 160 Special Antenna on 160m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0865" y="1501775"/>
            <a:ext cx="11257280" cy="4588510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1404620" y="6159500"/>
            <a:ext cx="101974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Antenna is at 150 degrees between legs, not 180.  Best SWR is at 2.01 MHz.  (band is 1.8-2.0 MHz)</a:t>
            </a:r>
          </a:p>
          <a:p>
            <a:r>
              <a:rPr lang="en-US"/>
              <a:t>But, the antenna is very tunable, probably even with the internal tuner, as the lower edge has a 3.0 SWR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Can We do with the 2 ports?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The 2 ports can measure a filter</a:t>
            </a:r>
          </a:p>
          <a:p>
            <a:r>
              <a:rPr lang="en-US"/>
              <a:t>The Ford Amateur Radio League has band pass filters for each of the HF bands for use at Field Day if stations are interfering.</a:t>
            </a:r>
          </a:p>
          <a:p>
            <a:r>
              <a:rPr lang="en-US"/>
              <a:t>The 40m filter is listed as 0.25dB insertion loss, band pass 7.0-7.3 MHz</a:t>
            </a:r>
          </a:p>
          <a:p>
            <a:r>
              <a:rPr lang="en-US"/>
              <a:t>So, using the Vector VNA, what is the actual bandpass attributes of this filter?</a:t>
            </a:r>
          </a:p>
          <a:p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Actual Bandpass results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2775" y="1359535"/>
            <a:ext cx="7816215" cy="5341620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8707755" y="1238250"/>
            <a:ext cx="3297555" cy="3138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Filters are measured at -3dB limits, generally</a:t>
            </a:r>
          </a:p>
          <a:p>
            <a:r>
              <a:rPr lang="en-US"/>
              <a:t>This one:  6.4 MHz to 8.08 MHz</a:t>
            </a:r>
          </a:p>
          <a:p>
            <a:r>
              <a:rPr lang="en-US"/>
              <a:t>minimum loss; -0.54dB at 7.46 MHz.</a:t>
            </a:r>
          </a:p>
          <a:p>
            <a:r>
              <a:rPr lang="en-US"/>
              <a:t>But, the shape of the gain curve is nice and flat from 7.0-7.3 MHz, along with a nice SWR.  This filter is working properly, and will do its job to reject frequencies outside of its band. 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Adjacent band rejection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008120" cy="4351655"/>
          </a:xfrm>
        </p:spPr>
        <p:txBody>
          <a:bodyPr>
            <a:normAutofit fontScale="97500"/>
          </a:bodyPr>
          <a:lstStyle/>
          <a:p>
            <a:r>
              <a:rPr lang="en-US"/>
              <a:t>Looking at this filter at 3.8 MHz (75/80m), we find -36dB of rejection.  </a:t>
            </a:r>
          </a:p>
          <a:p>
            <a:r>
              <a:rPr lang="en-US"/>
              <a:t>Looking at this filter at 14.27 MHz (20m), we find -28dB of rejection.  </a:t>
            </a:r>
          </a:p>
          <a:p>
            <a:r>
              <a:rPr lang="en-US"/>
              <a:t>Each S-Unit is about 6dB.</a:t>
            </a:r>
          </a:p>
          <a:p>
            <a:pPr lvl="1"/>
            <a:r>
              <a:rPr lang="en-US"/>
              <a:t>3.8 MHz is attenuated by 6 S units</a:t>
            </a:r>
          </a:p>
          <a:p>
            <a:pPr lvl="1"/>
            <a:r>
              <a:rPr lang="en-US"/>
              <a:t>14.2 MHz is attenuated by or 4.5 S units.</a:t>
            </a:r>
          </a:p>
          <a:p>
            <a:pPr lvl="1"/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845685" y="1463675"/>
            <a:ext cx="7371715" cy="51689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Conclusions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This device is a powerful tool for measuring antennas, filters, and coax.  It is reasonably accurate and as great functional range.</a:t>
            </a:r>
          </a:p>
          <a:p>
            <a:r>
              <a:rPr lang="en-US"/>
              <a:t>The price and accuracy is going to affect the current crop of SWR meters from current vendors, which offer less capability with a larger cost.</a:t>
            </a:r>
          </a:p>
          <a:p>
            <a:r>
              <a:rPr lang="en-US"/>
              <a:t>The PC application, NanoVNA Saver, is being updated, and is very good as is.  An application for a Ten Tec analyzer is also avaiable, meaning this part works on a standard data protocol.</a:t>
            </a:r>
          </a:p>
          <a:p>
            <a:r>
              <a:rPr lang="en-US"/>
              <a:t>This may become the gotta have it tool for those who play with RF.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Where to Buy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074460"/>
            <a:ext cx="7500582" cy="4102820"/>
          </a:xfrm>
        </p:spPr>
        <p:txBody>
          <a:bodyPr>
            <a:normAutofit lnSpcReduction="10000"/>
          </a:bodyPr>
          <a:lstStyle/>
          <a:p>
            <a:r>
              <a:rPr lang="en-US" sz="1600" b="1" dirty="0" err="1"/>
              <a:t>NanoVNA</a:t>
            </a:r>
            <a:r>
              <a:rPr lang="en-US" sz="1600" b="1" dirty="0"/>
              <a:t> 50KHz-900MHz Vector Network Analyzer Kit MF HF VHF UHF Antenna Analyzer </a:t>
            </a:r>
            <a:r>
              <a:rPr lang="en-US" sz="1600" dirty="0"/>
              <a:t>https://www.amazon.com/NanoVNA-50KHz-900MHz-Network-Analyzer-Antenna/dp/B07Y53RCKW/ref=asc_df_B07Y53RCKW/?tag=hyprod-20&amp;linkCode=df0&amp;hvadid=385267912548&amp;hvpos=1o1&amp;hvnetw=g&amp;hvrand=3090805466557626683&amp;hvpone=&amp;hvptwo=&amp;hvqmt=&amp;hvdev=c&amp;hvdvcmdl=&amp;hvlocint=&amp;hvlocphy=9053228&amp;hvtargid=pla-844422862531&amp;psc=1&amp;tag=&amp;ref=&amp;adgrpid=76690811697&amp;hvpone=&amp;hvptwo=&amp;hvadid=385267912548&amp;hvpos=1o1&amp;hvnetw=g&amp;hvrand=3090805466557626683&amp;hvqmt=&amp;hvdev=c&amp;hvdvcmdl=&amp;hvlocint=&amp;hvlocphy=9053228&amp;hvtargid=pla-844422862531</a:t>
            </a:r>
          </a:p>
          <a:p>
            <a:pPr lvl="1"/>
            <a:r>
              <a:rPr lang="en-US" sz="1370" dirty="0"/>
              <a:t>$54.99</a:t>
            </a:r>
          </a:p>
          <a:p>
            <a:r>
              <a:rPr lang="en-US" sz="1600" b="1" dirty="0"/>
              <a:t>Also get some SMA to PL 259 or SMA to SO-239 connectors, or to BNC, or to N type.  </a:t>
            </a:r>
            <a:endParaRPr lang="en-US" sz="1600" dirty="0"/>
          </a:p>
          <a:p>
            <a:r>
              <a:rPr lang="en-US" sz="1600" b="1" dirty="0"/>
              <a:t>I have also ordered some SMA PCB connectors to measure other filters and parts.  </a:t>
            </a:r>
            <a:r>
              <a:rPr lang="en-US" sz="1600" dirty="0"/>
              <a:t>https://www.amazon.com/gp/product/B01DO06QYQ/ref=ppx_yo_dt_b_asin_title_o00_s00?ie=UTF8&amp;psc=1</a:t>
            </a:r>
          </a:p>
          <a:p>
            <a:endParaRPr lang="en-US" sz="1600" dirty="0"/>
          </a:p>
          <a:p>
            <a:r>
              <a:rPr lang="en-US" sz="1600" b="1" dirty="0"/>
              <a:t>Software: </a:t>
            </a:r>
            <a:r>
              <a:rPr lang="en-US" sz="1600" dirty="0">
                <a:sym typeface="+mn-ea"/>
              </a:rPr>
              <a:t>VNA-Saver: https://github.com/mihtjel/nanovna-saver</a:t>
            </a:r>
            <a:endParaRPr lang="en-US" sz="1600" dirty="0"/>
          </a:p>
          <a:p>
            <a:endParaRPr lang="en-US" sz="1600" dirty="0"/>
          </a:p>
          <a:p>
            <a:endParaRPr lang="en-US" sz="1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9382123" y="4661829"/>
            <a:ext cx="1209675" cy="13525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A8DECD1-2B9C-42DD-AB4E-5ED769499D2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58" t="14247" r="44478" b="15339"/>
          <a:stretch/>
        </p:blipFill>
        <p:spPr>
          <a:xfrm rot="5400000">
            <a:off x="9058915" y="2255293"/>
            <a:ext cx="1856093" cy="234741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1320</Words>
  <Application>Microsoft Office PowerPoint</Application>
  <PresentationFormat>Widescreen</PresentationFormat>
  <Paragraphs>127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NANO Vector Network Analyzer (VNA) Introduction</vt:lpstr>
      <vt:lpstr>What is this device?</vt:lpstr>
      <vt:lpstr>What Can this Do?</vt:lpstr>
      <vt:lpstr>Looking at the Device</vt:lpstr>
      <vt:lpstr>What does it consist of?</vt:lpstr>
      <vt:lpstr>VNA Measurement Section Block Diagram</vt:lpstr>
      <vt:lpstr>How to make the device accurate?- Calibrate!</vt:lpstr>
      <vt:lpstr>What are People Saying on Blogs and You Tube?</vt:lpstr>
      <vt:lpstr>What Do the Port Numbers Mean?</vt:lpstr>
      <vt:lpstr>Carolina Windom 160 Special Antenna on 160m</vt:lpstr>
      <vt:lpstr>What Can We do with the 2 ports?</vt:lpstr>
      <vt:lpstr>Actual Bandpass results</vt:lpstr>
      <vt:lpstr>Adjacent band rejection</vt:lpstr>
      <vt:lpstr>Conclusions</vt:lpstr>
      <vt:lpstr>Where to Buy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NANO Vector Network Analyzer (VNA) Introduction</dc:title>
  <dc:creator>David</dc:creator>
  <cp:lastModifiedBy>David</cp:lastModifiedBy>
  <cp:revision>20</cp:revision>
  <dcterms:created xsi:type="dcterms:W3CDTF">2020-01-05T23:55:00Z</dcterms:created>
  <dcterms:modified xsi:type="dcterms:W3CDTF">2020-10-15T10:10:57Z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1033-11.2.0.9684</vt:lpwstr>
  </property>
</Properties>
</file>