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69" r:id="rId4"/>
    <p:sldId id="270" r:id="rId5"/>
    <p:sldId id="271" r:id="rId6"/>
    <p:sldId id="272" r:id="rId7"/>
    <p:sldId id="273" r:id="rId8"/>
    <p:sldId id="274" r:id="rId9"/>
    <p:sldId id="268" r:id="rId10"/>
    <p:sldId id="276" r:id="rId11"/>
    <p:sldId id="285" r:id="rId12"/>
    <p:sldId id="286" r:id="rId13"/>
    <p:sldId id="287" r:id="rId14"/>
    <p:sldId id="290" r:id="rId15"/>
    <p:sldId id="288" r:id="rId16"/>
    <p:sldId id="289" r:id="rId17"/>
    <p:sldId id="277" r:id="rId18"/>
    <p:sldId id="278" r:id="rId19"/>
    <p:sldId id="279" r:id="rId20"/>
    <p:sldId id="280" r:id="rId21"/>
    <p:sldId id="282" r:id="rId22"/>
    <p:sldId id="302" r:id="rId23"/>
    <p:sldId id="281" r:id="rId24"/>
    <p:sldId id="284" r:id="rId25"/>
    <p:sldId id="291" r:id="rId26"/>
    <p:sldId id="294" r:id="rId27"/>
    <p:sldId id="295" r:id="rId28"/>
    <p:sldId id="297" r:id="rId29"/>
    <p:sldId id="300" r:id="rId30"/>
    <p:sldId id="301" r:id="rId31"/>
    <p:sldId id="303" r:id="rId32"/>
    <p:sldId id="292" r:id="rId33"/>
    <p:sldId id="26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FF5A4F-9C50-4478-A959-632F819E495A}" v="80" dt="2021-05-20T19:56:07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Burnham" userId="28f910bd-ff61-43d4-b23a-bd8de96c2d6e" providerId="ADAL" clId="{49FF5A4F-9C50-4478-A959-632F819E495A}"/>
    <pc:docChg chg="delSld modSld">
      <pc:chgData name="Karen Burnham" userId="28f910bd-ff61-43d4-b23a-bd8de96c2d6e" providerId="ADAL" clId="{49FF5A4F-9C50-4478-A959-632F819E495A}" dt="2021-05-20T19:56:07.935" v="2" actId="47"/>
      <pc:docMkLst>
        <pc:docMk/>
      </pc:docMkLst>
      <pc:sldChg chg="del">
        <pc:chgData name="Karen Burnham" userId="28f910bd-ff61-43d4-b23a-bd8de96c2d6e" providerId="ADAL" clId="{49FF5A4F-9C50-4478-A959-632F819E495A}" dt="2021-05-20T19:56:07.935" v="2" actId="47"/>
        <pc:sldMkLst>
          <pc:docMk/>
          <pc:sldMk cId="4104578251" sldId="283"/>
        </pc:sldMkLst>
      </pc:sldChg>
      <pc:sldChg chg="modSp mod">
        <pc:chgData name="Karen Burnham" userId="28f910bd-ff61-43d4-b23a-bd8de96c2d6e" providerId="ADAL" clId="{49FF5A4F-9C50-4478-A959-632F819E495A}" dt="2021-05-20T19:55:56.083" v="1" actId="20577"/>
        <pc:sldMkLst>
          <pc:docMk/>
          <pc:sldMk cId="3315781553" sldId="292"/>
        </pc:sldMkLst>
        <pc:spChg chg="mod">
          <ac:chgData name="Karen Burnham" userId="28f910bd-ff61-43d4-b23a-bd8de96c2d6e" providerId="ADAL" clId="{49FF5A4F-9C50-4478-A959-632F819E495A}" dt="2021-05-20T19:55:56.083" v="1" actId="20577"/>
          <ac:spMkLst>
            <pc:docMk/>
            <pc:sldMk cId="3315781553" sldId="292"/>
            <ac:spMk id="3" creationId="{C461E6DB-A2F9-4BB1-AB73-1F5CBD7DBBB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BB9E86C5-9689-42B4-BE7D-FDE5EB4274E3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27FDDAD7-A41A-4414-8211-C5E2AC7F9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96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635E6-2A3D-4202-86CA-3FE3A55BE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F3998-4012-43C6-8ED4-BDCD4F842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DD583-1C4D-4A3D-A670-0617810AC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1A5E3-D67A-478F-981F-5F5FC94D3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9859C-A230-416A-902C-D27F9FB8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03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D7F-2BB3-48A9-B3AA-71F7C1D3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4BF8E-1B93-4824-859C-EE4A3CF52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469B8-03DA-486A-AFA6-5030D0DE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CEC57-9FDF-4686-BBAF-BCE1FB19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B2B38-C5F9-4201-B264-A6F9AAA2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2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D094D-3530-49DF-AD50-D63586C15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A390A-82E0-445C-9AA7-B360991E3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6E58-478A-44D8-BD8F-B38020749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D54EB-E850-4498-B9E4-1561007E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0330A-BB1F-43F0-A904-FA5406897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88C4-E9AA-48B9-8660-1830347DA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0C87D-8C22-4369-95AE-F559D03D9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95AB0-2446-43CA-9DA8-6CC702CF8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4C6DA-4DCF-47D3-8130-89B7C9806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AD5AF-AC55-47D4-970F-DF44C6DCE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4DD91-D98A-42D9-A5B6-2E6C85159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4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18B46-4561-4A1C-8935-262A0B6F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A6E27-3FD6-4458-A4F2-A2CE3988F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0BC5E-8035-4613-A177-22C839113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B7BBD7-4B06-4FE1-AAB4-2C315C035C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942D4E-BA1E-4D47-A1C5-A7BB608DC8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386CDE-170C-419A-A8E5-FD5EC38B5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A4D39-FC2D-49BC-AC4D-1AFCC37CD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1B3CB7-D52A-4A7D-8742-3FE31C7E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7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1A01-7A23-4A69-BE59-604F3076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C960D-DBCD-458D-96A1-A2E79ADCC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EC3862-36CB-4CB9-9C30-4F795347C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10F2AE-C733-46DC-91A0-9B9FCC81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0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6ACE82-842A-42B8-96EE-B1D0135B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BEB496-16F2-4AFD-865A-7EB12EEF8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C59DA-D0E4-40AA-9932-84E1E19C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46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1A189-6737-405B-87E2-96601230F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7C896-01E2-429F-A732-61ECF4358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A2C17-71A7-458C-B82C-3018DCDF9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DB627-B235-4818-B7BA-06655668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37DC0-0FB1-4E07-BD91-79E84A0F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973A3-B1B2-4F8B-9043-9470DD0E9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EB9A4-5FBD-49ED-B5BD-C2E34F048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768F46-08D3-4618-8350-014C57B4CA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2AE6F-EACB-4B78-9C10-A72CEE915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06C8F-C974-4A87-8599-4020B6081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D7D3F-2DEA-4DF9-B354-D5E710773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798B6C-52F1-4BB5-822D-C88D56816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22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985BA-A1B6-4995-AC61-31564E70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4D4437-AEB5-4A71-88BF-03F6902A6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69F24-E81E-4849-B9C4-6361F8855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F4FD5-5854-4B6E-8D4A-3BAC62089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D675E-4A27-48E8-90BF-D7C3A97B0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1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DDFBED-5DA7-4E57-9F55-85ACD3048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E2A98A-C019-4666-BA69-07C72176E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6DC49-8823-459B-B6FA-FB0A691C5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58327-7BFE-4777-8B48-EA268F650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F9C22-804B-4F6C-8F26-0C4064C3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1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77E959-C9AD-4F36-95B6-A1D7382902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998"/>
            <a:ext cx="12192000" cy="6826002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B808CC-F74C-B743-BAB4-F4C99E1956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663" y="2501900"/>
            <a:ext cx="5394325" cy="1449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AFE08CF-AC0B-7143-9A94-E8A35CBC7D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663" y="4155982"/>
            <a:ext cx="5394325" cy="8483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 i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584" userDrawn="1">
          <p15:clr>
            <a:srgbClr val="FBAE40"/>
          </p15:clr>
        </p15:guide>
        <p15:guide id="2" orient="horz" pos="261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2086AFA-5418-C147-ADBF-A48456081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42CB888-0168-B94E-B176-2E6B61FE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76C04-D572-9D4D-8F10-3E7CBF2FDD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" y="1447800"/>
            <a:ext cx="10972799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395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2DB04-0C1C-8C49-B65E-A9668E39A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8341DC2-F80D-BD4F-90EE-4B809029C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47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lash/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2DB04-0C1C-8C49-B65E-A9668E39A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277581-3B6E-45DC-A28B-56B0B91539B8}"/>
              </a:ext>
            </a:extLst>
          </p:cNvPr>
          <p:cNvSpPr/>
          <p:nvPr userDrawn="1"/>
        </p:nvSpPr>
        <p:spPr>
          <a:xfrm>
            <a:off x="152400" y="76200"/>
            <a:ext cx="609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6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2086AFA-5418-C147-ADBF-A48456081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42CB888-0168-B94E-B176-2E6B61FE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8E687-7CF0-0540-A98D-56F74939DB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E3B09F-B45B-354E-B308-DCD243A5A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4478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263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CE20C0D-A7DE-48DF-B095-F557A066298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5999" y="1447800"/>
            <a:ext cx="5486401" cy="45909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A5571E-6D46-AF49-B918-ACB2130FFF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6B59188-CA07-ED4C-990F-C94539E4F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36E03A1-C74F-0042-A727-58B1205468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710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1A58-7F99-2943-838C-468BDEFD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F2261C8B-A96F-5641-9461-4553158F07C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96001" y="1447800"/>
            <a:ext cx="5486400" cy="459097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D433F9-2D70-7E4E-9171-17DDDD0C1B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EE28EC2-FFB1-CB46-9BE7-371DA4C09A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891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1A58-7F99-2943-838C-468BDEFD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87182008-9414-AB43-BE9E-97630CA1A98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01" y="1447800"/>
            <a:ext cx="5486400" cy="4572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594F819-73D6-7A44-B97C-D99C7DAB92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E21A6B3-25CA-5C4B-9371-8E317E850D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455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Video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1A58-7F99-2943-838C-468BDEFD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6C186EF-8C58-7249-A024-F6C1D0AD12BC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6096001" y="1447799"/>
            <a:ext cx="5486400" cy="45909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31A0CB9-E7C5-BC4C-83B3-6A04784CA5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B673984-7F55-E14A-9088-44C94432D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47800"/>
            <a:ext cx="52578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241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B3363707-8337-D14D-8CD6-076D7F38DE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1143000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F67D610-3DBA-EB48-B589-E895E66AEF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" y="3657600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FD49B6-2BF3-F94C-AD6B-7B77861203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0400" y="1159933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5F3481B-E073-FC4C-8662-89F64D478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70400" y="3674533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E9685A2-20AD-6C44-B1B9-DCB2E44370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8000" y="1151467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98EFFC6-47A8-C248-AF67-33A51B0388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8000" y="3666067"/>
            <a:ext cx="34544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5327F1EC-8CEB-F348-A688-603CC6AF3B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2004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D8D84EB5-FEF7-D145-9924-EDC82C5DD7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70400" y="32004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73B743E4-6516-C94E-BADC-931FCAF3B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0577" y="32004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ED4C7F5-70CF-2C4D-8AF3-4D76760714C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0" y="57023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B853D87-F6A1-6443-AB6D-6E9819089E0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70400" y="57150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256BC893-7821-9640-98BC-FFCFED83EB9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50577" y="5715000"/>
            <a:ext cx="3454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>
                <a:latin typeface="Calibri" panose="020F0502020204030204" pitchFamily="34" charset="0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2F90602-9DC6-3F4D-B178-EF64100603F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74FC734-09F5-2F40-BB01-29D6BBF7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498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34EBE792-3674-F042-8191-29D73F7CA4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44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indent="0">
              <a:buFontTx/>
              <a:buNone/>
              <a:defRPr sz="1100" b="0" i="0"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93ABDDAC-BA7B-4A4A-9D64-71FA88868E4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144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BE481E25-6792-6B48-8A87-D3E9D1B223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548604C-E487-1D4F-91AF-D210004A5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592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624EDF6-2365-2545-8099-338237F309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592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0D36446A-2E05-9F4F-83D7-905FD354E0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592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BC79A31-D13D-4C49-88CC-6B949DE06C2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040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FF59C9F-D752-594A-A821-7BDA91DA374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040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54F3492-5AA9-9249-B742-69BFC01BE9E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040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indent="0">
              <a:buFontTx/>
              <a:buNone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51E22CD-7582-9D41-A0FC-914A34BF189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245600" y="1371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D0B9166-BA76-6544-89C3-4C8B4A739F7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45600" y="2895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  <a:p>
            <a:endParaRPr lang="en-US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7026EB-3BFB-0947-A881-5729F13CFA4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4419600"/>
            <a:ext cx="1930400" cy="1295400"/>
          </a:xfrm>
          <a:prstGeom prst="rect">
            <a:avLst/>
          </a:prstGeom>
          <a:effectLst/>
        </p:spPr>
        <p:txBody>
          <a:bodyPr/>
          <a:lstStyle>
            <a:lvl1pPr marL="0" indent="0">
              <a:buFontTx/>
              <a:buNone/>
              <a:defRPr sz="1100" b="0" i="0">
                <a:latin typeface="Calibri" panose="020F0502020204030204" pitchFamily="34" charset="0"/>
              </a:defRPr>
            </a:lvl1pPr>
          </a:lstStyle>
          <a:p>
            <a:r>
              <a:rPr lang="en-US"/>
              <a:t>160x147 logo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9580FA-CA76-994A-9775-1D87D5927DB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C81C7F89-740B-3143-8447-70CC02F63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198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6828D9-C361-48CA-8369-9240CE2D6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999"/>
            <a:ext cx="12192000" cy="6826002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B808CC-F74C-B743-BAB4-F4C99E195655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416675" y="2520950"/>
            <a:ext cx="5394325" cy="1449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AFE08CF-AC0B-7143-9A94-E8A35CBC7D4B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416675" y="4141788"/>
            <a:ext cx="5394325" cy="8483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30188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746125" indent="0">
              <a:buNone/>
              <a:defRPr>
                <a:solidFill>
                  <a:schemeClr val="bg1"/>
                </a:solidFill>
              </a:defRPr>
            </a:lvl4pPr>
            <a:lvl5pPr marL="969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9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580" userDrawn="1">
          <p15:clr>
            <a:srgbClr val="FBAE40"/>
          </p15:clr>
        </p15:guide>
        <p15:guide id="2" orient="horz" pos="2609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5915EE-6BC3-4681-A003-7E5E67C142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998"/>
            <a:ext cx="12192000" cy="682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3BF5CD-3661-4F45-AFBB-AE69DDB33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EC69F-7329-4317-8557-314C6C697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D8413-2E89-4564-852F-945D70D4E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6CDAA-44C0-4549-BAB8-6F24CDA2633F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F99EA-A781-46A6-A462-06AE4574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4D756-A5CA-4AC6-8967-F8BF614C9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F81FC-DA5D-47A4-91D8-38055820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7F090B-49F7-4226-826A-44BF2ACE105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3F0A99-5B9C-4CA5-9F50-2F4E34F6E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48581"/>
            <a:ext cx="10972799" cy="8458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4BB4A01D-7D6E-BB4E-BD5D-E3A388293815}"/>
              </a:ext>
            </a:extLst>
          </p:cNvPr>
          <p:cNvSpPr>
            <a:spLocks noChangeAspect="1"/>
          </p:cNvSpPr>
          <p:nvPr userDrawn="1"/>
        </p:nvSpPr>
        <p:spPr>
          <a:xfrm>
            <a:off x="256215" y="130869"/>
            <a:ext cx="353385" cy="515176"/>
          </a:xfrm>
          <a:prstGeom prst="parallelogram">
            <a:avLst>
              <a:gd name="adj" fmla="val 59613"/>
            </a:avLst>
          </a:prstGeom>
          <a:solidFill>
            <a:srgbClr val="C12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alibri" panose="020F0502020204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9833-0938-F747-9F14-C1C0453EF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6100" y="6542840"/>
            <a:ext cx="2743200" cy="2477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0D23093-2AB0-F74C-B865-1A12A15B65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227F0-8FC0-9046-A60F-1749263CF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95400"/>
            <a:ext cx="10972800" cy="4743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57B0D4-493F-4CE6-BD6D-FF0C82A4FC0E}"/>
              </a:ext>
            </a:extLst>
          </p:cNvPr>
          <p:cNvGrpSpPr/>
          <p:nvPr userDrawn="1"/>
        </p:nvGrpSpPr>
        <p:grpSpPr>
          <a:xfrm>
            <a:off x="10380292" y="6046420"/>
            <a:ext cx="1735508" cy="574434"/>
            <a:chOff x="10380292" y="6046420"/>
            <a:chExt cx="1735508" cy="57443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9DB5024-89E7-4A1D-B474-B0DF59D459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/>
            <a:srcRect t="-21422" b="-34931"/>
            <a:stretch/>
          </p:blipFill>
          <p:spPr>
            <a:xfrm>
              <a:off x="10448763" y="6046420"/>
              <a:ext cx="1667037" cy="574434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62EE57-DFA8-4EF1-8223-2FFF2D0A1750}"/>
                </a:ext>
              </a:extLst>
            </p:cNvPr>
            <p:cNvSpPr/>
            <p:nvPr userDrawn="1"/>
          </p:nvSpPr>
          <p:spPr>
            <a:xfrm>
              <a:off x="10380292" y="6333637"/>
              <a:ext cx="85563" cy="247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32B5A07-032A-4E6E-B9E8-CBFC920EF0B7}"/>
              </a:ext>
            </a:extLst>
          </p:cNvPr>
          <p:cNvSpPr txBox="1"/>
          <p:nvPr userDrawn="1"/>
        </p:nvSpPr>
        <p:spPr>
          <a:xfrm>
            <a:off x="4995016" y="6511184"/>
            <a:ext cx="2438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/>
              <a:t>©2020 EMA, Inc./Confidential</a:t>
            </a:r>
          </a:p>
        </p:txBody>
      </p:sp>
    </p:spTree>
    <p:extLst>
      <p:ext uri="{BB962C8B-B14F-4D97-AF65-F5344CB8AC3E}">
        <p14:creationId xmlns:p14="http://schemas.microsoft.com/office/powerpoint/2010/main" val="129153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724" r:id="rId3"/>
    <p:sldLayoutId id="2147483735" r:id="rId4"/>
    <p:sldLayoutId id="2147483734" r:id="rId5"/>
    <p:sldLayoutId id="2147483663" r:id="rId6"/>
    <p:sldLayoutId id="2147483729" r:id="rId7"/>
    <p:sldLayoutId id="2147483730" r:id="rId8"/>
    <p:sldLayoutId id="2147483731" r:id="rId9"/>
    <p:sldLayoutId id="2147483727" r:id="rId10"/>
    <p:sldLayoutId id="2147483726" r:id="rId11"/>
    <p:sldLayoutId id="2147483728" r:id="rId12"/>
    <p:sldLayoutId id="214748372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0" i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61963" marR="0" indent="-231775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Calibri" panose="020F0502020204030204" pitchFamily="34" charset="0"/>
        <a:buChar char="‐"/>
        <a:tabLst/>
        <a:defRPr sz="2000" b="0" i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746125" marR="0" indent="-288925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69963" marR="0" indent="-223838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203325" marR="0" indent="-233363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Courier New" panose="02070309020205020404" pitchFamily="49" charset="0"/>
        <a:buChar char="o"/>
        <a:tabLst/>
        <a:defRPr sz="12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alog.com/media/en/training-seminars/design-handbooks/Software-Defined-Radio-for-Engineers-2018/SDR4Engineers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9QzklSyKqQM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9QzklSyKqQM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Karen.Burnham@ema3d.co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4B0AE75-097C-154F-8A59-4C8DE633CC3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8665D3-EB03-4932-BF9F-3D97EC0AF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650" y="687070"/>
            <a:ext cx="9144000" cy="1955800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</a:rPr>
              <a:t>Low Cost SDR for EMC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0BD5D-242D-4C7C-9626-76A2FCBF3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940" y="3657600"/>
            <a:ext cx="9144000" cy="1655762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Karen Burnham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Principal Scientist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Electro Magnetic Applications, Inc.</a:t>
            </a:r>
          </a:p>
        </p:txBody>
      </p:sp>
    </p:spTree>
    <p:extLst>
      <p:ext uri="{BB962C8B-B14F-4D97-AF65-F5344CB8AC3E}">
        <p14:creationId xmlns:p14="http://schemas.microsoft.com/office/powerpoint/2010/main" val="267419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Useful Equipment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7EA065-441E-42F0-8C78-68BBF8A6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06" y="1450791"/>
            <a:ext cx="1260609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44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Useful Equipment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7EA065-441E-42F0-8C78-68BBF8A6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06" y="1450791"/>
            <a:ext cx="1260609" cy="2514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813052-C147-4F28-BFFC-6A4BBC771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083" y="3838184"/>
            <a:ext cx="2938788" cy="209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Useful Equipment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7EA065-441E-42F0-8C78-68BBF8A6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06" y="1450791"/>
            <a:ext cx="1260609" cy="2514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E7EE62-D924-4062-9C74-57C521051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627" y="1564474"/>
            <a:ext cx="2848373" cy="2486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813052-C147-4F28-BFFC-6A4BBC771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1083" y="3838184"/>
            <a:ext cx="2938788" cy="209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8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Useful Equipment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7EA065-441E-42F0-8C78-68BBF8A6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06" y="1450791"/>
            <a:ext cx="1260609" cy="2514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E7EE62-D924-4062-9C74-57C521051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627" y="1564474"/>
            <a:ext cx="2848373" cy="2486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813052-C147-4F28-BFFC-6A4BBC771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1083" y="3838184"/>
            <a:ext cx="2938788" cy="2097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6E132C-1CBF-421B-933F-F67FB7D84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8275" y="3498197"/>
            <a:ext cx="2762966" cy="223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0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Useful Equipment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7EA065-441E-42F0-8C78-68BBF8A6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06" y="1450791"/>
            <a:ext cx="1260609" cy="2514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E7EE62-D924-4062-9C74-57C521051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627" y="1564474"/>
            <a:ext cx="2848373" cy="24863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5DBF4D-3146-4891-A233-B99817505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544" y="1479019"/>
            <a:ext cx="2492715" cy="2486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813052-C147-4F28-BFFC-6A4BBC771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083" y="3838184"/>
            <a:ext cx="2938788" cy="2097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6E132C-1CBF-421B-933F-F67FB7D849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275" y="3498197"/>
            <a:ext cx="2762966" cy="223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6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Useful Equipment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7EA065-441E-42F0-8C78-68BBF8A6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06" y="1450791"/>
            <a:ext cx="1260609" cy="2514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E7EE62-D924-4062-9C74-57C521051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627" y="1564474"/>
            <a:ext cx="2848373" cy="24863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5DBF4D-3146-4891-A233-B99817505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544" y="1479019"/>
            <a:ext cx="2492715" cy="2486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813052-C147-4F28-BFFC-6A4BBC771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083" y="3838184"/>
            <a:ext cx="2938788" cy="2097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6E132C-1CBF-421B-933F-F67FB7D849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275" y="3498197"/>
            <a:ext cx="2762966" cy="22369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6CBA1-1CDD-48DB-BBFC-F83D223C03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3912" y="4132971"/>
            <a:ext cx="2755953" cy="124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5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Useful Equipment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BEF761-FD94-48A7-9522-764E52D49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353" y="1477108"/>
            <a:ext cx="5253177" cy="437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66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Low Cost SDR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8088AF-9D03-41A1-9ADA-13DB82E7E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915" y="1260523"/>
            <a:ext cx="2543530" cy="20481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F2976D-E402-49AC-9C2B-6B9445D4B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167" y="2941791"/>
            <a:ext cx="2768025" cy="18199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C944E3-0F82-4C1D-90DD-EF4FF9793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4914" y="4640461"/>
            <a:ext cx="2362530" cy="15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05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E8B7D-8243-41CD-A799-503554F116A2}"/>
              </a:ext>
            </a:extLst>
          </p:cNvPr>
          <p:cNvSpPr txBox="1"/>
          <p:nvPr/>
        </p:nvSpPr>
        <p:spPr>
          <a:xfrm flipH="1">
            <a:off x="5305240" y="1193800"/>
            <a:ext cx="1581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1886</a:t>
            </a:r>
          </a:p>
        </p:txBody>
      </p:sp>
      <p:pic>
        <p:nvPicPr>
          <p:cNvPr id="9" name="Picture 8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A74585B1-5B13-4E7F-9818-DF72E6499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45" y="1198820"/>
            <a:ext cx="3052814" cy="3534899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F887D45F-88D3-4A3F-AB29-7E04657A1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445" y="4747796"/>
            <a:ext cx="9102155" cy="15768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536B35-6635-4563-AE61-EC01BF5283A6}"/>
              </a:ext>
            </a:extLst>
          </p:cNvPr>
          <p:cNvSpPr txBox="1"/>
          <p:nvPr/>
        </p:nvSpPr>
        <p:spPr>
          <a:xfrm>
            <a:off x="5483942" y="1847645"/>
            <a:ext cx="6008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Heinrich Hertz proves the existence of electromagnetic waves</a:t>
            </a:r>
          </a:p>
        </p:txBody>
      </p:sp>
    </p:spTree>
    <p:extLst>
      <p:ext uri="{BB962C8B-B14F-4D97-AF65-F5344CB8AC3E}">
        <p14:creationId xmlns:p14="http://schemas.microsoft.com/office/powerpoint/2010/main" val="1426405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E8B7D-8243-41CD-A799-503554F116A2}"/>
              </a:ext>
            </a:extLst>
          </p:cNvPr>
          <p:cNvSpPr txBox="1"/>
          <p:nvPr/>
        </p:nvSpPr>
        <p:spPr>
          <a:xfrm flipH="1">
            <a:off x="4873439" y="1193800"/>
            <a:ext cx="244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1896/1901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536B35-6635-4563-AE61-EC01BF5283A6}"/>
              </a:ext>
            </a:extLst>
          </p:cNvPr>
          <p:cNvSpPr txBox="1"/>
          <p:nvPr/>
        </p:nvSpPr>
        <p:spPr>
          <a:xfrm>
            <a:off x="5001342" y="1847645"/>
            <a:ext cx="628772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Marconi develops radio transmitters and demonstrates transatlantic communication</a:t>
            </a:r>
            <a:endParaRPr lang="en-US"/>
          </a:p>
        </p:txBody>
      </p:sp>
      <p:pic>
        <p:nvPicPr>
          <p:cNvPr id="5" name="Picture 4" descr="A picture containing text, old, black&#10;&#10;Description automatically generated">
            <a:extLst>
              <a:ext uri="{FF2B5EF4-FFF2-40B4-BE49-F238E27FC236}">
                <a16:creationId xmlns:a16="http://schemas.microsoft.com/office/drawing/2014/main" id="{3FFACA4C-067B-4351-82B5-69F9E8F84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870" y="2754531"/>
            <a:ext cx="6064993" cy="3738057"/>
          </a:xfrm>
          <a:prstGeom prst="rect">
            <a:avLst/>
          </a:prstGeom>
        </p:spPr>
      </p:pic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2F649972-1E02-42F6-80E4-B33E61F1B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00" y="1513174"/>
            <a:ext cx="3105484" cy="461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76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E8B7D-8243-41CD-A799-503554F116A2}"/>
              </a:ext>
            </a:extLst>
          </p:cNvPr>
          <p:cNvSpPr txBox="1"/>
          <p:nvPr/>
        </p:nvSpPr>
        <p:spPr>
          <a:xfrm flipH="1">
            <a:off x="5152839" y="1181100"/>
            <a:ext cx="1886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1917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536B35-6635-4563-AE61-EC01BF5283A6}"/>
              </a:ext>
            </a:extLst>
          </p:cNvPr>
          <p:cNvSpPr txBox="1"/>
          <p:nvPr/>
        </p:nvSpPr>
        <p:spPr>
          <a:xfrm>
            <a:off x="5684661" y="1936545"/>
            <a:ext cx="608452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Lucien </a:t>
            </a:r>
            <a:r>
              <a:rPr lang="en-US" dirty="0" err="1"/>
              <a:t>Lèvy</a:t>
            </a:r>
            <a:r>
              <a:rPr lang="en-US" dirty="0"/>
              <a:t>, Edwin Armstrong, and Walter Schottky all file patents for the superheterodyne radio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AFB3E9-0EAC-427D-BD59-B832CB2F8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598" y="3097913"/>
            <a:ext cx="7904967" cy="2368858"/>
          </a:xfrm>
          <a:prstGeom prst="rect">
            <a:avLst/>
          </a:prstGeom>
        </p:spPr>
      </p:pic>
      <p:pic>
        <p:nvPicPr>
          <p:cNvPr id="6" name="Picture 5" descr="A person in a uniform&#10;&#10;Description automatically generated with low confidence">
            <a:extLst>
              <a:ext uri="{FF2B5EF4-FFF2-40B4-BE49-F238E27FC236}">
                <a16:creationId xmlns:a16="http://schemas.microsoft.com/office/drawing/2014/main" id="{D9BFBDEC-4CA9-47F7-810E-BAC93E0C1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505" y="2196638"/>
            <a:ext cx="2181362" cy="3258119"/>
          </a:xfrm>
          <a:prstGeom prst="rect">
            <a:avLst/>
          </a:prstGeom>
        </p:spPr>
      </p:pic>
      <p:pic>
        <p:nvPicPr>
          <p:cNvPr id="11" name="Picture 10" descr="A picture containing text, person, suit, posing&#10;&#10;Description automatically generated">
            <a:extLst>
              <a:ext uri="{FF2B5EF4-FFF2-40B4-BE49-F238E27FC236}">
                <a16:creationId xmlns:a16="http://schemas.microsoft.com/office/drawing/2014/main" id="{C649D65A-4BF1-4C1F-ACA4-39ABD988A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65" y="1240927"/>
            <a:ext cx="1499053" cy="2044163"/>
          </a:xfrm>
          <a:prstGeom prst="rect">
            <a:avLst/>
          </a:prstGeom>
        </p:spPr>
      </p:pic>
      <p:pic>
        <p:nvPicPr>
          <p:cNvPr id="14" name="Picture 1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9E861FA-8013-4F80-B21A-2DBEA3009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1" y="4366304"/>
            <a:ext cx="1741540" cy="226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89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E8B7D-8243-41CD-A799-503554F116A2}"/>
              </a:ext>
            </a:extLst>
          </p:cNvPr>
          <p:cNvSpPr txBox="1"/>
          <p:nvPr/>
        </p:nvSpPr>
        <p:spPr>
          <a:xfrm flipH="1">
            <a:off x="4873439" y="3022600"/>
            <a:ext cx="2445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Skip ahead a bit…</a:t>
            </a:r>
          </a:p>
        </p:txBody>
      </p:sp>
    </p:spTree>
    <p:extLst>
      <p:ext uri="{BB962C8B-B14F-4D97-AF65-F5344CB8AC3E}">
        <p14:creationId xmlns:p14="http://schemas.microsoft.com/office/powerpoint/2010/main" val="3435391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E8B7D-8243-41CD-A799-503554F116A2}"/>
              </a:ext>
            </a:extLst>
          </p:cNvPr>
          <p:cNvSpPr txBox="1"/>
          <p:nvPr/>
        </p:nvSpPr>
        <p:spPr>
          <a:xfrm flipH="1">
            <a:off x="5076639" y="1524000"/>
            <a:ext cx="244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1991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536B35-6635-4563-AE61-EC01BF5283A6}"/>
              </a:ext>
            </a:extLst>
          </p:cNvPr>
          <p:cNvSpPr txBox="1"/>
          <p:nvPr/>
        </p:nvSpPr>
        <p:spPr>
          <a:xfrm>
            <a:off x="2342536" y="2596477"/>
            <a:ext cx="826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 Military commissions </a:t>
            </a:r>
            <a:r>
              <a:rPr lang="en-US" dirty="0" err="1"/>
              <a:t>SpeakEasy</a:t>
            </a:r>
            <a:r>
              <a:rPr lang="en-US" dirty="0"/>
              <a:t> program to develop SDR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8EE78-C8C9-4FAB-8205-8FA69CC0D20A}"/>
              </a:ext>
            </a:extLst>
          </p:cNvPr>
          <p:cNvSpPr txBox="1"/>
          <p:nvPr/>
        </p:nvSpPr>
        <p:spPr>
          <a:xfrm flipH="1">
            <a:off x="5091387" y="3603526"/>
            <a:ext cx="244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1994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580C51-7FD6-4D75-85F1-1558C7E2D9B8}"/>
              </a:ext>
            </a:extLst>
          </p:cNvPr>
          <p:cNvSpPr txBox="1"/>
          <p:nvPr/>
        </p:nvSpPr>
        <p:spPr>
          <a:xfrm>
            <a:off x="2357284" y="4676003"/>
            <a:ext cx="826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SpeakEasy</a:t>
            </a:r>
            <a:r>
              <a:rPr lang="en-US" dirty="0"/>
              <a:t> I successfully demonstrated</a:t>
            </a:r>
          </a:p>
        </p:txBody>
      </p:sp>
    </p:spTree>
    <p:extLst>
      <p:ext uri="{BB962C8B-B14F-4D97-AF65-F5344CB8AC3E}">
        <p14:creationId xmlns:p14="http://schemas.microsoft.com/office/powerpoint/2010/main" val="1920521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E8B7D-8243-41CD-A799-503554F116A2}"/>
              </a:ext>
            </a:extLst>
          </p:cNvPr>
          <p:cNvSpPr txBox="1"/>
          <p:nvPr/>
        </p:nvSpPr>
        <p:spPr>
          <a:xfrm flipH="1">
            <a:off x="5091386" y="1227738"/>
            <a:ext cx="244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8100AA-242F-4AB4-AF8A-72CCFD5E7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815" y="1222423"/>
            <a:ext cx="2708630" cy="22005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3044EF-A4D2-4027-8401-18996F6AC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367" y="3373591"/>
            <a:ext cx="3034725" cy="19977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D249E0-8B83-4C8D-B901-D710663CCD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7555" y="1547791"/>
            <a:ext cx="2680030" cy="18258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C15F75-24C5-47CE-B1EC-6D5519A92FBC}"/>
              </a:ext>
            </a:extLst>
          </p:cNvPr>
          <p:cNvSpPr txBox="1"/>
          <p:nvPr/>
        </p:nvSpPr>
        <p:spPr>
          <a:xfrm>
            <a:off x="2068028" y="5732206"/>
            <a:ext cx="826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SDR dongles + antennas available for &lt; $30 on Amazon, SDR Freeware ubiquitous</a:t>
            </a:r>
          </a:p>
        </p:txBody>
      </p:sp>
    </p:spTree>
    <p:extLst>
      <p:ext uri="{BB962C8B-B14F-4D97-AF65-F5344CB8AC3E}">
        <p14:creationId xmlns:p14="http://schemas.microsoft.com/office/powerpoint/2010/main" val="408592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Radio Architecture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DC1613-6567-4728-B909-86172332F197}"/>
              </a:ext>
            </a:extLst>
          </p:cNvPr>
          <p:cNvSpPr txBox="1"/>
          <p:nvPr/>
        </p:nvSpPr>
        <p:spPr>
          <a:xfrm>
            <a:off x="4256505" y="5646846"/>
            <a:ext cx="3681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Superheterodyne AM Receiver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7DD3A-BB3F-4043-B51C-391951523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8" y="1909654"/>
            <a:ext cx="10175834" cy="304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73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Radio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192DD4-BD27-4754-8226-913A50A75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383" y="1469857"/>
            <a:ext cx="9611226" cy="39213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14A5C6-229F-4109-BFBA-4C58D3425429}"/>
              </a:ext>
            </a:extLst>
          </p:cNvPr>
          <p:cNvSpPr txBox="1"/>
          <p:nvPr/>
        </p:nvSpPr>
        <p:spPr>
          <a:xfrm>
            <a:off x="4473074" y="5674341"/>
            <a:ext cx="3738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Superheterodyne FM Receiver</a:t>
            </a:r>
          </a:p>
        </p:txBody>
      </p:sp>
    </p:spTree>
    <p:extLst>
      <p:ext uri="{BB962C8B-B14F-4D97-AF65-F5344CB8AC3E}">
        <p14:creationId xmlns:p14="http://schemas.microsoft.com/office/powerpoint/2010/main" val="1644482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Mixer Product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71BD0C-1D7D-40F5-B4D7-30B444D0D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244" y="1804068"/>
            <a:ext cx="7121284" cy="418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37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Interference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B37362-A52F-46A9-9BE5-4803F1262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74" y="1708484"/>
            <a:ext cx="10584824" cy="36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34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Interference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B37362-A52F-46A9-9BE5-4803F1262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74" y="1708484"/>
            <a:ext cx="10584824" cy="36896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2047B6-CB36-40D3-8680-DFAF1890F5AF}"/>
              </a:ext>
            </a:extLst>
          </p:cNvPr>
          <p:cNvSpPr txBox="1"/>
          <p:nvPr/>
        </p:nvSpPr>
        <p:spPr>
          <a:xfrm>
            <a:off x="930442" y="5895474"/>
            <a:ext cx="998510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“Modeling Radio Frequency Interference (RFI) Between Co-Located RF Systems” 2021-01-0153, SAE WCX</a:t>
            </a:r>
          </a:p>
        </p:txBody>
      </p:sp>
    </p:spTree>
    <p:extLst>
      <p:ext uri="{BB962C8B-B14F-4D97-AF65-F5344CB8AC3E}">
        <p14:creationId xmlns:p14="http://schemas.microsoft.com/office/powerpoint/2010/main" val="904745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ARMS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34BFF9-8B87-4C40-BFAC-0BC3152E8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57" y="2871709"/>
            <a:ext cx="3467584" cy="1114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A24FCB-9610-4BF3-8C77-0E7CB387D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599" y="1381224"/>
            <a:ext cx="6477904" cy="41058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4F0AB3-21D3-4576-A666-D3C4326297DA}"/>
              </a:ext>
            </a:extLst>
          </p:cNvPr>
          <p:cNvSpPr txBox="1"/>
          <p:nvPr/>
        </p:nvSpPr>
        <p:spPr>
          <a:xfrm>
            <a:off x="812105" y="3986290"/>
            <a:ext cx="392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Automated Radio Measurement System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5420CC-DD65-4BD0-A736-09D7961C9994}"/>
              </a:ext>
            </a:extLst>
          </p:cNvPr>
          <p:cNvSpPr txBox="1"/>
          <p:nvPr/>
        </p:nvSpPr>
        <p:spPr>
          <a:xfrm>
            <a:off x="5741773" y="5753772"/>
            <a:ext cx="5290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Roboto Condensed" panose="020B0604020202020204" pitchFamily="2" charset="0"/>
              </a:rPr>
              <a:t>Measured vs. predicted receiver susceptibility data for a handheld commercial radio tuned to 420 MHz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64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179B3-2DFB-4AF1-8B33-77D28E507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49" y="1906338"/>
            <a:ext cx="11485200" cy="3046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8F7EF5-D949-4C6E-9CAA-0227857F0727}"/>
              </a:ext>
            </a:extLst>
          </p:cNvPr>
          <p:cNvSpPr txBox="1"/>
          <p:nvPr/>
        </p:nvSpPr>
        <p:spPr>
          <a:xfrm>
            <a:off x="9260974" y="5021179"/>
            <a:ext cx="1831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Source: RF Wireless World</a:t>
            </a:r>
          </a:p>
        </p:txBody>
      </p:sp>
    </p:spTree>
    <p:extLst>
      <p:ext uri="{BB962C8B-B14F-4D97-AF65-F5344CB8AC3E}">
        <p14:creationId xmlns:p14="http://schemas.microsoft.com/office/powerpoint/2010/main" val="522815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Reference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7CCF29-2999-4F84-A8F7-B053F8EF7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839" y="1252731"/>
            <a:ext cx="3663402" cy="51254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00D1F7-FE02-4FE5-82B7-B30775BBEE0A}"/>
              </a:ext>
            </a:extLst>
          </p:cNvPr>
          <p:cNvSpPr txBox="1"/>
          <p:nvPr/>
        </p:nvSpPr>
        <p:spPr>
          <a:xfrm>
            <a:off x="5867401" y="276680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https://www.analog.com/media/en/training-seminars/design-handbooks/Software-Defined-Radio-for-Engineers-2018/SDR4Engineers.pdf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67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778" y="381000"/>
            <a:ext cx="5785023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 Applications – FM Radio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E280F-991F-49F0-B961-74E4F8D8C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211694"/>
            <a:ext cx="11349346" cy="526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89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562" y="381000"/>
            <a:ext cx="8009239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 Applications – Family Radio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0B68C6-E0A5-4281-BE79-25C55C26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779" y="2000543"/>
            <a:ext cx="9852454" cy="4493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9F7EBF-741C-43FE-A050-711719412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1108353"/>
            <a:ext cx="3008807" cy="166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52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162" y="381000"/>
            <a:ext cx="8923639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 Applications – Short Wave Radio (NOAA)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063344-EF8A-48FC-80D9-BC35E88F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84" y="1425883"/>
            <a:ext cx="10874632" cy="49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53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162" y="381000"/>
            <a:ext cx="8923639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 Applications – Listening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20F16F-D6AF-4243-9EC5-262F700D7371}"/>
              </a:ext>
            </a:extLst>
          </p:cNvPr>
          <p:cNvSpPr txBox="1"/>
          <p:nvPr/>
        </p:nvSpPr>
        <p:spPr>
          <a:xfrm>
            <a:off x="873211" y="1845276"/>
            <a:ext cx="561846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Police/EMS Scanner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Baby monitors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Local Ham radio traffic in frequency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ISS Comms (145.825 MHz when ISS is locally overhead)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Amateur radio astronomy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Air traffic control (108 – 135 MHz, AM)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Aircraft Tracking (1090 MHz) </a:t>
            </a:r>
          </a:p>
        </p:txBody>
      </p:sp>
    </p:spTree>
    <p:extLst>
      <p:ext uri="{BB962C8B-B14F-4D97-AF65-F5344CB8AC3E}">
        <p14:creationId xmlns:p14="http://schemas.microsoft.com/office/powerpoint/2010/main" val="1094676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162" y="381000"/>
            <a:ext cx="8923639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 Applications – Track Aircraft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9891D-4B25-4EF5-AE5E-02CFCC441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928" y="1243405"/>
            <a:ext cx="7910960" cy="47809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6059D8-773C-4B7F-A405-5308395C775A}"/>
              </a:ext>
            </a:extLst>
          </p:cNvPr>
          <p:cNvSpPr txBox="1"/>
          <p:nvPr/>
        </p:nvSpPr>
        <p:spPr>
          <a:xfrm>
            <a:off x="4703805" y="6268995"/>
            <a:ext cx="4980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https://www.youtube.com/watch?v=9QzklSyKqQM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3D7EA-1563-4615-B001-CDA6F8B116E5}"/>
              </a:ext>
            </a:extLst>
          </p:cNvPr>
          <p:cNvSpPr txBox="1"/>
          <p:nvPr/>
        </p:nvSpPr>
        <p:spPr>
          <a:xfrm>
            <a:off x="476422" y="2991708"/>
            <a:ext cx="2373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S data Tx on</a:t>
            </a:r>
          </a:p>
          <a:p>
            <a:r>
              <a:rPr lang="en-US" dirty="0"/>
              <a:t>1.090 GHz from aircraft</a:t>
            </a:r>
          </a:p>
        </p:txBody>
      </p:sp>
    </p:spTree>
    <p:extLst>
      <p:ext uri="{BB962C8B-B14F-4D97-AF65-F5344CB8AC3E}">
        <p14:creationId xmlns:p14="http://schemas.microsoft.com/office/powerpoint/2010/main" val="2038562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162" y="381000"/>
            <a:ext cx="8923639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 Applications – Track Aircraft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081E87-E4D6-4384-B54B-80C868713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254" y="1052020"/>
            <a:ext cx="9141646" cy="4951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2FC79A-4F01-456E-97CD-8AE01EDF73E1}"/>
              </a:ext>
            </a:extLst>
          </p:cNvPr>
          <p:cNvSpPr txBox="1"/>
          <p:nvPr/>
        </p:nvSpPr>
        <p:spPr>
          <a:xfrm>
            <a:off x="4703805" y="6268995"/>
            <a:ext cx="4980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https://www.youtube.com/watch?v=9QzklSyKqQM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A6B7B3-8ADA-41C0-825D-C9DE3457BA4B}"/>
              </a:ext>
            </a:extLst>
          </p:cNvPr>
          <p:cNvSpPr txBox="1"/>
          <p:nvPr/>
        </p:nvSpPr>
        <p:spPr>
          <a:xfrm>
            <a:off x="419100" y="2554073"/>
            <a:ext cx="20110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feed into web</a:t>
            </a:r>
          </a:p>
          <a:p>
            <a:r>
              <a:rPr lang="en-US" dirty="0"/>
              <a:t>application to track</a:t>
            </a:r>
          </a:p>
          <a:p>
            <a:r>
              <a:rPr lang="en-US" dirty="0"/>
              <a:t>live on map and pull aircraft database information</a:t>
            </a:r>
          </a:p>
        </p:txBody>
      </p:sp>
    </p:spTree>
    <p:extLst>
      <p:ext uri="{BB962C8B-B14F-4D97-AF65-F5344CB8AC3E}">
        <p14:creationId xmlns:p14="http://schemas.microsoft.com/office/powerpoint/2010/main" val="2408033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162" y="381000"/>
            <a:ext cx="8923639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SDR  Applications – Cognitive Radio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8C3AA6-6F1C-4C5B-8797-CBA05C192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769" y="1321015"/>
            <a:ext cx="5340964" cy="44740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524B11-4B92-476A-8B58-64E95C393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486" y="3166509"/>
            <a:ext cx="3257888" cy="2857792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1F51F53-4998-4B23-AD44-4DC0DFF77E46}"/>
              </a:ext>
            </a:extLst>
          </p:cNvPr>
          <p:cNvCxnSpPr>
            <a:cxnSpLocks/>
          </p:cNvCxnSpPr>
          <p:nvPr/>
        </p:nvCxnSpPr>
        <p:spPr>
          <a:xfrm>
            <a:off x="5289036" y="3047999"/>
            <a:ext cx="2718829" cy="13249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659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BC5F60-0903-AA47-B5AC-614C50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85834"/>
            <a:ext cx="11353800" cy="72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D84B5-33D0-47BA-8C1B-EDD8F461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1" y="381000"/>
            <a:ext cx="4876800" cy="53218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Live Demo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C63239-1393-489A-B3D6-46C31C64B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653" y="1993232"/>
            <a:ext cx="2571019" cy="3148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61E6DB-A2F9-4BB1-AB73-1F5CBD7DBBBB}"/>
              </a:ext>
            </a:extLst>
          </p:cNvPr>
          <p:cNvSpPr txBox="1"/>
          <p:nvPr/>
        </p:nvSpPr>
        <p:spPr>
          <a:xfrm>
            <a:off x="5766485" y="1828800"/>
            <a:ext cx="5453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25 MHz – 1.7 GHz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Range can be extended down to 100 kHz with “Ham It Up” up-converter module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A0D8F6-C167-4B0D-8371-C2CF59A68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009" y="3117016"/>
            <a:ext cx="5453449" cy="325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81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4B0AE75-097C-154F-8A59-4C8DE633CC3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8665D3-EB03-4932-BF9F-3D97EC0AF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650" y="687070"/>
            <a:ext cx="9144000" cy="1955800"/>
          </a:xfrm>
        </p:spPr>
        <p:txBody>
          <a:bodyPr>
            <a:normAutofit/>
          </a:bodyPr>
          <a:lstStyle/>
          <a:p>
            <a:pPr algn="l"/>
            <a:r>
              <a:rPr lang="en-US" sz="4400" b="1">
                <a:solidFill>
                  <a:schemeClr val="bg1"/>
                </a:solidFill>
              </a:rPr>
              <a:t>Questions? </a:t>
            </a:r>
            <a:endParaRPr lang="en-US" sz="440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0BD5D-242D-4C7C-9626-76A2FCBF3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940" y="3657600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Karen Burnham,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Karen.Burnham@ema3d.com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52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sys - Slide Master">
  <a:themeElements>
    <a:clrScheme name="Ansys Color Theme - 2020">
      <a:dk1>
        <a:srgbClr val="000000"/>
      </a:dk1>
      <a:lt1>
        <a:srgbClr val="FFFFFF"/>
      </a:lt1>
      <a:dk2>
        <a:srgbClr val="898A8D"/>
      </a:dk2>
      <a:lt2>
        <a:srgbClr val="FFFFFF"/>
      </a:lt2>
      <a:accent1>
        <a:srgbClr val="FFB71B"/>
      </a:accent1>
      <a:accent2>
        <a:srgbClr val="D9D8D6"/>
      </a:accent2>
      <a:accent3>
        <a:srgbClr val="898A8D"/>
      </a:accent3>
      <a:accent4>
        <a:srgbClr val="444446"/>
      </a:accent4>
      <a:accent5>
        <a:srgbClr val="D29100"/>
      </a:accent5>
      <a:accent6>
        <a:srgbClr val="F9DD42"/>
      </a:accent6>
      <a:hlink>
        <a:srgbClr val="FFB71B"/>
      </a:hlink>
      <a:folHlink>
        <a:srgbClr val="898A8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357</Words>
  <Application>Microsoft Office PowerPoint</Application>
  <PresentationFormat>Widescreen</PresentationFormat>
  <Paragraphs>78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Courier New</vt:lpstr>
      <vt:lpstr>Roboto Condensed</vt:lpstr>
      <vt:lpstr>Verdana</vt:lpstr>
      <vt:lpstr>Wingdings</vt:lpstr>
      <vt:lpstr>Office Theme</vt:lpstr>
      <vt:lpstr>Ansys - Slide Master</vt:lpstr>
      <vt:lpstr>Low Cost SDR for EMC</vt:lpstr>
      <vt:lpstr>Useful Equipment</vt:lpstr>
      <vt:lpstr>Useful Equipment</vt:lpstr>
      <vt:lpstr>Useful Equipment</vt:lpstr>
      <vt:lpstr>Useful Equipment</vt:lpstr>
      <vt:lpstr>Useful Equipment</vt:lpstr>
      <vt:lpstr>Useful Equipment</vt:lpstr>
      <vt:lpstr>Useful Equipment</vt:lpstr>
      <vt:lpstr>Low Cost SDR</vt:lpstr>
      <vt:lpstr>History</vt:lpstr>
      <vt:lpstr>History</vt:lpstr>
      <vt:lpstr>History</vt:lpstr>
      <vt:lpstr>History</vt:lpstr>
      <vt:lpstr>History</vt:lpstr>
      <vt:lpstr>History</vt:lpstr>
      <vt:lpstr>Radio Architecture</vt:lpstr>
      <vt:lpstr>Radio Architecture</vt:lpstr>
      <vt:lpstr>Mixer Product</vt:lpstr>
      <vt:lpstr>Interference</vt:lpstr>
      <vt:lpstr>Interference</vt:lpstr>
      <vt:lpstr>ARMS</vt:lpstr>
      <vt:lpstr>SDR Architecture</vt:lpstr>
      <vt:lpstr>Reference</vt:lpstr>
      <vt:lpstr>SDR  Applications – FM Radio</vt:lpstr>
      <vt:lpstr>SDR  Applications – Family Radio System</vt:lpstr>
      <vt:lpstr>SDR  Applications – Short Wave Radio (NOAA)</vt:lpstr>
      <vt:lpstr>SDR  Applications – Listening</vt:lpstr>
      <vt:lpstr>SDR  Applications – Track Aircraft</vt:lpstr>
      <vt:lpstr>SDR  Applications – Track Aircraft</vt:lpstr>
      <vt:lpstr>SDR  Applications – Cognitive Radio</vt:lpstr>
      <vt:lpstr>Live Demo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 Between Simulation and Measurement in P2855</dc:title>
  <dc:creator>Karen Burnham</dc:creator>
  <cp:lastModifiedBy>Karen Burnham</cp:lastModifiedBy>
  <cp:revision>139</cp:revision>
  <dcterms:created xsi:type="dcterms:W3CDTF">2021-01-27T23:03:54Z</dcterms:created>
  <dcterms:modified xsi:type="dcterms:W3CDTF">2021-05-20T19:56:16Z</dcterms:modified>
</cp:coreProperties>
</file>